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5" r:id="rId3"/>
    <p:sldId id="264" r:id="rId4"/>
    <p:sldId id="258" r:id="rId5"/>
    <p:sldId id="263" r:id="rId6"/>
    <p:sldId id="270" r:id="rId7"/>
    <p:sldId id="271" r:id="rId8"/>
    <p:sldId id="280" r:id="rId9"/>
    <p:sldId id="279" r:id="rId10"/>
    <p:sldId id="274" r:id="rId11"/>
    <p:sldId id="275" r:id="rId12"/>
    <p:sldId id="276" r:id="rId13"/>
    <p:sldId id="277" r:id="rId14"/>
    <p:sldId id="278" r:id="rId15"/>
    <p:sldId id="272" r:id="rId16"/>
    <p:sldId id="273" r:id="rId17"/>
  </p:sldIdLst>
  <p:sldSz cx="9144000" cy="5143500" type="screen16x9"/>
  <p:notesSz cx="6858000" cy="9144000"/>
  <p:embeddedFontLst>
    <p:embeddedFont>
      <p:font typeface="Playfair Display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CA702-AB59-E5DE-9806-AF7F573140A3}" v="8" dt="2024-04-03T22:43:39.262"/>
    <p1510:client id="{3CCD199D-E6C6-4882-1EE4-BF3138E6FDBA}" v="139" dt="2024-04-04T00:37:29.822"/>
    <p1510:client id="{3CCE80B7-2818-9EF2-0B17-9E53C2EF5567}" v="1188" dt="2024-04-03T20:48:16.542"/>
    <p1510:client id="{52980CD2-7338-DB9C-30AE-52EAFF4F34DD}" v="13" dt="2024-04-03T18:18:59.402"/>
    <p1510:client id="{67CABE2E-40F6-A0E1-FF6F-CD4ECF4769F2}" v="543" dt="2024-04-04T00:37:41.102"/>
    <p1510:client id="{7D6789C2-C113-93BE-2948-7571B5BF99A6}" v="80" dt="2024-04-03T20:00:14.844"/>
    <p1510:client id="{A1B74249-6900-8D8D-3224-A5559C05E3F3}" v="7" dt="2024-04-04T03:31:51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6c816a1781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6c816a1781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c7fd1d86b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6c7fd1d86b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4432/C5MW4Z" TargetMode="External"/><Relationship Id="rId2" Type="http://schemas.openxmlformats.org/officeDocument/2006/relationships/hyperlink" Target="https://doi.org/10.1109/CEC.2003.1299767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44250" y="1294875"/>
            <a:ext cx="8455500" cy="2256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47625" dir="180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4700" dirty="0"/>
              <a:t>Advanced Training Strategies: Pyramid Search</a:t>
            </a:r>
            <a:endParaRPr lang="en" sz="4700" dirty="0">
              <a:highlight>
                <a:srgbClr val="F8E71C"/>
              </a:highlight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Programming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94475" y="4711250"/>
            <a:ext cx="83205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By Thanushan Pirapakaran, Adrian Binu, Brett Terpstra</a:t>
            </a:r>
            <a:endParaRPr sz="15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FE48-D7EA-02A3-8DC1-05CDEDD5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highlight>
                  <a:srgbClr val="F8E71C"/>
                </a:highlight>
              </a:rPr>
              <a:t>Assignment 1 Part B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EF961-71D3-DCB0-0B69-4A4D73E79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Assignment 1 part B also suffered from premature convergence</a:t>
            </a:r>
          </a:p>
        </p:txBody>
      </p:sp>
      <p:pic>
        <p:nvPicPr>
          <p:cNvPr id="4" name="Picture 3" descr="A graph with a line&#10;&#10;Description automatically generated">
            <a:extLst>
              <a:ext uri="{FF2B5EF4-FFF2-40B4-BE49-F238E27FC236}">
                <a16:creationId xmlns:a16="http://schemas.microsoft.com/office/drawing/2014/main" id="{617D952B-82C9-0D52-BEE8-7A59C2E8E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1" y="1884407"/>
            <a:ext cx="4304497" cy="2413045"/>
          </a:xfrm>
          <a:prstGeom prst="rect">
            <a:avLst/>
          </a:prstGeom>
        </p:spPr>
      </p:pic>
      <p:pic>
        <p:nvPicPr>
          <p:cNvPr id="5" name="Picture 4" descr="A graph of a number of people&#10;&#10;Description automatically generated">
            <a:extLst>
              <a:ext uri="{FF2B5EF4-FFF2-40B4-BE49-F238E27FC236}">
                <a16:creationId xmlns:a16="http://schemas.microsoft.com/office/drawing/2014/main" id="{343372F1-F233-515A-5585-093734718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581" y="1880449"/>
            <a:ext cx="4330522" cy="24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2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C48C-9C7B-B499-EFEE-ECD6A0C9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highlight>
                  <a:srgbClr val="F8E71C"/>
                </a:highlight>
              </a:rPr>
              <a:t>Assignment 1 Part B Cont.</a:t>
            </a:r>
            <a:endParaRPr lang="en-US"/>
          </a:p>
        </p:txBody>
      </p:sp>
      <p:pic>
        <p:nvPicPr>
          <p:cNvPr id="4" name="Picture 3" descr="A graph with a line&#10;&#10;Description automatically generated">
            <a:extLst>
              <a:ext uri="{FF2B5EF4-FFF2-40B4-BE49-F238E27FC236}">
                <a16:creationId xmlns:a16="http://schemas.microsoft.com/office/drawing/2014/main" id="{2AB01F1C-F1BE-A8FF-6A94-F5C8465CA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302" y="1783321"/>
            <a:ext cx="4770147" cy="288889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EBB876-2274-6D8F-2857-979CB47F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</p:spPr>
        <p:txBody>
          <a:bodyPr/>
          <a:lstStyle/>
          <a:p>
            <a:r>
              <a:rPr lang="en-US"/>
              <a:t>Average Execution Time 6.786 Seconds</a:t>
            </a:r>
          </a:p>
        </p:txBody>
      </p:sp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663D7E94-4EF6-0925-8586-9EDB96601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05" y="1785668"/>
            <a:ext cx="3494067" cy="29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59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1C46-4D6A-C4AB-6D2C-19B5282C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highlight>
                  <a:srgbClr val="F8E71C"/>
                </a:highlight>
              </a:rPr>
              <a:t>Applying Pyramid Search To Assignment 1</a:t>
            </a:r>
            <a:endParaRPr lang="en-US"/>
          </a:p>
        </p:txBody>
      </p:sp>
      <p:pic>
        <p:nvPicPr>
          <p:cNvPr id="4" name="Picture 3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714C08B9-AE6C-A3EE-8B64-6278FF3B1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95" y="2034663"/>
            <a:ext cx="4363526" cy="25472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75A3D62-6B8D-2704-1F76-EB9BDD705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</p:spPr>
        <p:txBody>
          <a:bodyPr/>
          <a:lstStyle/>
          <a:p>
            <a:r>
              <a:rPr lang="en-US"/>
              <a:t>Using 10 sub-populations, a prune ratio of 0.2 and 10 generations between pruning</a:t>
            </a:r>
          </a:p>
        </p:txBody>
      </p:sp>
      <p:pic>
        <p:nvPicPr>
          <p:cNvPr id="8" name="Picture 7" descr="A graph with a blue line&#10;&#10;Description automatically generated">
            <a:extLst>
              <a:ext uri="{FF2B5EF4-FFF2-40B4-BE49-F238E27FC236}">
                <a16:creationId xmlns:a16="http://schemas.microsoft.com/office/drawing/2014/main" id="{DBA660F4-68B8-A624-456F-17F4C167F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329" y="2034527"/>
            <a:ext cx="4267468" cy="25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9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CC63-8278-B7C3-EE08-A0E6EB45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>
                <a:highlight>
                  <a:srgbClr val="F8E71C"/>
                </a:highlight>
              </a:rPr>
              <a:t>Applying Pyramid Search To Assignment 1 Cont.</a:t>
            </a:r>
          </a:p>
        </p:txBody>
      </p:sp>
      <p:pic>
        <p:nvPicPr>
          <p:cNvPr id="5" name="Picture 4" descr="A screenshot of a test&#10;&#10;Description automatically generated">
            <a:extLst>
              <a:ext uri="{FF2B5EF4-FFF2-40B4-BE49-F238E27FC236}">
                <a16:creationId xmlns:a16="http://schemas.microsoft.com/office/drawing/2014/main" id="{50C3DCE5-B324-DB72-8524-7BB0B1FE9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51" y="1748709"/>
            <a:ext cx="3352800" cy="2837377"/>
          </a:xfrm>
          <a:prstGeom prst="rect">
            <a:avLst/>
          </a:prstGeom>
        </p:spPr>
      </p:pic>
      <p:pic>
        <p:nvPicPr>
          <p:cNvPr id="6" name="Picture 5" descr="A graph with a line&#10;&#10;Description automatically generated">
            <a:extLst>
              <a:ext uri="{FF2B5EF4-FFF2-40B4-BE49-F238E27FC236}">
                <a16:creationId xmlns:a16="http://schemas.microsoft.com/office/drawing/2014/main" id="{73F9C161-80CB-F323-5C63-522AA30B9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856" y="1747636"/>
            <a:ext cx="5078301" cy="308100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4433119-5269-D210-30A2-9FD03077F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</p:spPr>
        <p:txBody>
          <a:bodyPr/>
          <a:lstStyle/>
          <a:p>
            <a:r>
              <a:rPr lang="en-US"/>
              <a:t>Average Execution Time 4.6055 Seconds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621BD88-28D6-C98F-BFAF-CECCD970FD44}"/>
              </a:ext>
            </a:extLst>
          </p:cNvPr>
          <p:cNvCxnSpPr/>
          <p:nvPr/>
        </p:nvCxnSpPr>
        <p:spPr>
          <a:xfrm flipV="1">
            <a:off x="2862470" y="4345264"/>
            <a:ext cx="190085" cy="507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A3DBB4-9B5B-1ABE-C983-0B5932D7B702}"/>
              </a:ext>
            </a:extLst>
          </p:cNvPr>
          <p:cNvSpPr txBox="1"/>
          <p:nvPr/>
        </p:nvSpPr>
        <p:spPr>
          <a:xfrm>
            <a:off x="2354097" y="4811583"/>
            <a:ext cx="79843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/>
              <a:t>Before it was 80.31%</a:t>
            </a:r>
          </a:p>
        </p:txBody>
      </p:sp>
    </p:spTree>
    <p:extLst>
      <p:ext uri="{BB962C8B-B14F-4D97-AF65-F5344CB8AC3E}">
        <p14:creationId xmlns:p14="http://schemas.microsoft.com/office/powerpoint/2010/main" val="99996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2CDC-B145-8BC8-2DC1-9F4B692E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highlight>
                  <a:srgbClr val="F8E71C"/>
                </a:highlight>
              </a:rPr>
              <a:t>Conclusions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FB4CE-ABFC-94E1-13B5-158A6A6E7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Running pyramid search gave better results on average in less time</a:t>
            </a:r>
          </a:p>
          <a:p>
            <a:pPr>
              <a:lnSpc>
                <a:spcPct val="114999"/>
              </a:lnSpc>
            </a:pPr>
            <a:r>
              <a:rPr lang="en-US"/>
              <a:t>According to our tests we did not reduce premature convergence or increase genetic diversity of our populations</a:t>
            </a:r>
          </a:p>
          <a:p>
            <a:pPr>
              <a:lnSpc>
                <a:spcPct val="114999"/>
              </a:lnSpc>
            </a:pPr>
            <a:r>
              <a:rPr lang="en-US"/>
              <a:t>Peak memory usage was less than running 10 subpopulations without with pyramid search</a:t>
            </a:r>
          </a:p>
        </p:txBody>
      </p:sp>
    </p:spTree>
    <p:extLst>
      <p:ext uri="{BB962C8B-B14F-4D97-AF65-F5344CB8AC3E}">
        <p14:creationId xmlns:p14="http://schemas.microsoft.com/office/powerpoint/2010/main" val="203747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3682E-AF9F-063A-18EC-3DD7E6F4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highlight>
                  <a:srgbClr val="F8E71C"/>
                </a:highlight>
              </a:rPr>
              <a:t>References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4304-A578-04B5-6843-5FC546B7A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516C4-E50B-CF06-F835-60BC11A1BB97}"/>
              </a:ext>
            </a:extLst>
          </p:cNvPr>
          <p:cNvSpPr txBox="1"/>
          <p:nvPr/>
        </p:nvSpPr>
        <p:spPr>
          <a:xfrm>
            <a:off x="612648" y="1636776"/>
            <a:ext cx="8293608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[1] Ciesielski, V., &amp; Li, X. (2003). Pyramid search: finding solutions for deceptive problems quickly in genetic programming. </a:t>
            </a:r>
            <a:r>
              <a:rPr lang="en-US" sz="1600" i="1"/>
              <a:t>CEC: 2003 CONGRESS ON EVOLUTIONARY COMPUTATION, VOLS 1-4, PROCEEDINGS</a:t>
            </a:r>
            <a:r>
              <a:rPr lang="en-US" sz="1600"/>
              <a:t>, </a:t>
            </a:r>
            <a:r>
              <a:rPr lang="en-US" sz="1600" i="1"/>
              <a:t>2</a:t>
            </a:r>
            <a:r>
              <a:rPr lang="en-US" sz="1600"/>
              <a:t>, 936-943 Vol.2. </a:t>
            </a:r>
            <a:r>
              <a:rPr lang="en-US" sz="1600">
                <a:hlinkClick r:id="rId2"/>
              </a:rPr>
              <a:t>https://doi.org/10.1109/CEC.2003.1299767</a:t>
            </a:r>
            <a:endParaRPr lang="en-US" sz="1600"/>
          </a:p>
          <a:p>
            <a:r>
              <a:rPr lang="en-US" sz="1600"/>
              <a:t>[2] Rice (Cammeo and </a:t>
            </a:r>
            <a:r>
              <a:rPr lang="en-US" sz="1600" err="1"/>
              <a:t>Osmancik</a:t>
            </a:r>
            <a:r>
              <a:rPr lang="en-US" sz="1600"/>
              <a:t>). (2019). UCI Machine Learning Repository. </a:t>
            </a:r>
            <a:r>
              <a:rPr lang="en-US" sz="1600">
                <a:solidFill>
                  <a:srgbClr val="1155CC"/>
                </a:solidFill>
                <a:hlinkClick r:id="rId3"/>
              </a:rPr>
              <a:t>https://doi.org/10.24432/C5MW4Z</a:t>
            </a:r>
            <a:r>
              <a:rPr lang="en-US" sz="1600"/>
              <a:t>. </a:t>
            </a:r>
          </a:p>
          <a:p>
            <a:r>
              <a:rPr lang="en-US" sz="1600"/>
              <a:t>[3] Poli, Riccardo, et al. </a:t>
            </a:r>
            <a:r>
              <a:rPr lang="en-US" sz="1600" i="1"/>
              <a:t>A Field Guide to Genetic Programming</a:t>
            </a:r>
            <a:r>
              <a:rPr lang="en-US" sz="1600"/>
              <a:t>. Lulu Press, 2008.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2583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network of lines and dots&#10;&#10;Description automatically generated">
            <a:extLst>
              <a:ext uri="{FF2B5EF4-FFF2-40B4-BE49-F238E27FC236}">
                <a16:creationId xmlns:a16="http://schemas.microsoft.com/office/drawing/2014/main" id="{3DD42B99-91CE-ADDA-7798-02C77561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" y="-3174"/>
            <a:ext cx="9144000" cy="5148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0B6AEE-E5B0-81BB-F2F8-BD953512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highlight>
                  <a:srgbClr val="F8E71C"/>
                </a:highlight>
              </a:rPr>
              <a:t>The MAX Problem from the Paper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6C482-A239-4D15-F1FC-4172CB26A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</a:pPr>
            <a:r>
              <a:rPr lang="en-US">
                <a:highlight>
                  <a:srgbClr val="FFFF00"/>
                </a:highlight>
              </a:rPr>
              <a:t>Goal is to find maximum value for a given depth using a GP with a function set of {x, +} and terminals of {0.5} </a:t>
            </a:r>
          </a:p>
          <a:p>
            <a:pPr>
              <a:lnSpc>
                <a:spcPct val="114999"/>
              </a:lnSpc>
            </a:pPr>
            <a:endParaRPr lang="en-US">
              <a:highlight>
                <a:srgbClr val="FFFF00"/>
              </a:highlight>
            </a:endParaRPr>
          </a:p>
          <a:p>
            <a:pPr>
              <a:lnSpc>
                <a:spcPct val="114999"/>
              </a:lnSpc>
            </a:pPr>
            <a:r>
              <a:rPr lang="en-US">
                <a:highlight>
                  <a:srgbClr val="FFFF00"/>
                </a:highlight>
              </a:rPr>
              <a:t>Desired solution is a full tree with 0.5 on all terminals</a:t>
            </a:r>
          </a:p>
          <a:p>
            <a:pPr>
              <a:lnSpc>
                <a:spcPct val="114999"/>
              </a:lnSpc>
            </a:pPr>
            <a:endParaRPr lang="en-US">
              <a:highlight>
                <a:srgbClr val="FFFF00"/>
              </a:highlight>
            </a:endParaRPr>
          </a:p>
          <a:p>
            <a:pPr>
              <a:lnSpc>
                <a:spcPct val="114999"/>
              </a:lnSpc>
            </a:pPr>
            <a:r>
              <a:rPr lang="en-US">
                <a:highlight>
                  <a:srgbClr val="FFFF00"/>
                </a:highlight>
              </a:rPr>
              <a:t>This problem which was presented in the paper is known as a "deceptive problem" that "displays obvious premature convergence </a:t>
            </a:r>
            <a:r>
              <a:rPr lang="en-US" err="1">
                <a:highlight>
                  <a:srgbClr val="FFFF00"/>
                </a:highlight>
              </a:rPr>
              <a:t>behaviour</a:t>
            </a:r>
            <a:r>
              <a:rPr lang="en-US">
                <a:highlight>
                  <a:srgbClr val="FFFF00"/>
                </a:highlight>
              </a:rPr>
              <a:t>" </a:t>
            </a:r>
          </a:p>
        </p:txBody>
      </p:sp>
    </p:spTree>
    <p:extLst>
      <p:ext uri="{BB962C8B-B14F-4D97-AF65-F5344CB8AC3E}">
        <p14:creationId xmlns:p14="http://schemas.microsoft.com/office/powerpoint/2010/main" val="229887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A70655-F91D-2DF6-F5D7-F5A1A2340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936" y="2253889"/>
            <a:ext cx="4045200" cy="531684"/>
          </a:xfrm>
        </p:spPr>
        <p:txBody>
          <a:bodyPr/>
          <a:lstStyle/>
          <a:p>
            <a:r>
              <a:rPr lang="en-US"/>
              <a:t>Normal Graph</a:t>
            </a:r>
          </a:p>
        </p:txBody>
      </p:sp>
      <p:pic>
        <p:nvPicPr>
          <p:cNvPr id="5" name="Picture 4" descr="A graph with a line&#10;&#10;Description automatically generated">
            <a:extLst>
              <a:ext uri="{FF2B5EF4-FFF2-40B4-BE49-F238E27FC236}">
                <a16:creationId xmlns:a16="http://schemas.microsoft.com/office/drawing/2014/main" id="{576AC0B6-4D48-BFB1-151E-924D4215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62685"/>
            <a:ext cx="3502152" cy="220751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766328C-C666-0009-0F89-E2942FB8589D}"/>
              </a:ext>
            </a:extLst>
          </p:cNvPr>
          <p:cNvSpPr txBox="1">
            <a:spLocks/>
          </p:cNvSpPr>
          <p:nvPr/>
        </p:nvSpPr>
        <p:spPr>
          <a:xfrm>
            <a:off x="4866456" y="2255413"/>
            <a:ext cx="4045200" cy="53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Premature convergence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43D17-B016-FC23-375A-FE88B4DC6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132" y="2820104"/>
            <a:ext cx="2859945" cy="2171700"/>
          </a:xfrm>
          <a:prstGeom prst="rect">
            <a:avLst/>
          </a:prstGeom>
        </p:spPr>
      </p:pic>
      <p:pic>
        <p:nvPicPr>
          <p:cNvPr id="4" name="Picture 3" descr="A graph with a line going up&#10;&#10;Description automatically generated">
            <a:extLst>
              <a:ext uri="{FF2B5EF4-FFF2-40B4-BE49-F238E27FC236}">
                <a16:creationId xmlns:a16="http://schemas.microsoft.com/office/drawing/2014/main" id="{EED22B42-06D0-8692-C105-5EDD5569B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136" y="250633"/>
            <a:ext cx="3648147" cy="216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7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0ABBEA1-D946-F076-F6DB-989795949CDA}"/>
              </a:ext>
            </a:extLst>
          </p:cNvPr>
          <p:cNvSpPr/>
          <p:nvPr/>
        </p:nvSpPr>
        <p:spPr>
          <a:xfrm flipH="1">
            <a:off x="4336214" y="4177990"/>
            <a:ext cx="72499" cy="96550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5E89C-0EF2-E3F5-5935-3C569FDA91E3}"/>
              </a:ext>
            </a:extLst>
          </p:cNvPr>
          <p:cNvSpPr/>
          <p:nvPr/>
        </p:nvSpPr>
        <p:spPr>
          <a:xfrm flipH="1">
            <a:off x="4974579" y="4258163"/>
            <a:ext cx="81643" cy="89554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A3FC7C-3890-8DA3-7453-E0B9DBAFD76A}"/>
              </a:ext>
            </a:extLst>
          </p:cNvPr>
          <p:cNvSpPr/>
          <p:nvPr/>
        </p:nvSpPr>
        <p:spPr>
          <a:xfrm flipH="1">
            <a:off x="5623149" y="4449533"/>
            <a:ext cx="81643" cy="70417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67D7F8-AF1E-C1FC-0659-3A1CFDAB4447}"/>
              </a:ext>
            </a:extLst>
          </p:cNvPr>
          <p:cNvSpPr/>
          <p:nvPr/>
        </p:nvSpPr>
        <p:spPr>
          <a:xfrm flipH="1">
            <a:off x="6266086" y="4551585"/>
            <a:ext cx="81643" cy="60211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7F5C52-E1D5-072D-74DB-E09D09C4BE66}"/>
              </a:ext>
            </a:extLst>
          </p:cNvPr>
          <p:cNvSpPr/>
          <p:nvPr/>
        </p:nvSpPr>
        <p:spPr>
          <a:xfrm flipH="1">
            <a:off x="6960051" y="4633229"/>
            <a:ext cx="81643" cy="51026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3D72AA-691F-9864-8C3F-755D9B240561}"/>
              </a:ext>
            </a:extLst>
          </p:cNvPr>
          <p:cNvSpPr/>
          <p:nvPr/>
        </p:nvSpPr>
        <p:spPr>
          <a:xfrm flipH="1">
            <a:off x="7602988" y="4796513"/>
            <a:ext cx="81643" cy="3469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CDB650-932E-DCCE-D87C-2B6119A93BE4}"/>
              </a:ext>
            </a:extLst>
          </p:cNvPr>
          <p:cNvSpPr/>
          <p:nvPr/>
        </p:nvSpPr>
        <p:spPr>
          <a:xfrm flipH="1">
            <a:off x="8256130" y="4898567"/>
            <a:ext cx="81643" cy="24493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97D14D-DB62-E4D9-8851-E814FB458FDA}"/>
              </a:ext>
            </a:extLst>
          </p:cNvPr>
          <p:cNvSpPr/>
          <p:nvPr/>
        </p:nvSpPr>
        <p:spPr>
          <a:xfrm flipH="1">
            <a:off x="8899067" y="4970004"/>
            <a:ext cx="81643" cy="17349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687CD4-DBFD-0480-8710-A1A58020A692}"/>
              </a:ext>
            </a:extLst>
          </p:cNvPr>
          <p:cNvSpPr/>
          <p:nvPr/>
        </p:nvSpPr>
        <p:spPr>
          <a:xfrm flipH="1">
            <a:off x="1694086" y="4837336"/>
            <a:ext cx="81643" cy="30616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A1B199-54FA-0CD8-BBD4-EE6FB78271AB}"/>
              </a:ext>
            </a:extLst>
          </p:cNvPr>
          <p:cNvSpPr/>
          <p:nvPr/>
        </p:nvSpPr>
        <p:spPr>
          <a:xfrm flipH="1">
            <a:off x="2337023" y="4694460"/>
            <a:ext cx="81643" cy="44903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304593-25AF-9017-9591-C57124CEF29C}"/>
              </a:ext>
            </a:extLst>
          </p:cNvPr>
          <p:cNvSpPr/>
          <p:nvPr/>
        </p:nvSpPr>
        <p:spPr>
          <a:xfrm flipH="1">
            <a:off x="2990166" y="4561791"/>
            <a:ext cx="81643" cy="58170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F9D085-74DD-0C4F-EE25-2142DCC9931A}"/>
              </a:ext>
            </a:extLst>
          </p:cNvPr>
          <p:cNvSpPr/>
          <p:nvPr/>
        </p:nvSpPr>
        <p:spPr>
          <a:xfrm flipH="1">
            <a:off x="3633103" y="4369356"/>
            <a:ext cx="90787" cy="77413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B8D11A-55C0-6ED8-600C-445AAC90AEFC}"/>
              </a:ext>
            </a:extLst>
          </p:cNvPr>
          <p:cNvSpPr/>
          <p:nvPr/>
        </p:nvSpPr>
        <p:spPr>
          <a:xfrm flipH="1">
            <a:off x="326568" y="5092469"/>
            <a:ext cx="112259" cy="6123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D53BB9-4C08-65FB-331F-767E4E6E13C8}"/>
              </a:ext>
            </a:extLst>
          </p:cNvPr>
          <p:cNvSpPr/>
          <p:nvPr/>
        </p:nvSpPr>
        <p:spPr>
          <a:xfrm flipH="1">
            <a:off x="1000121" y="5031236"/>
            <a:ext cx="81643" cy="1020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D739D8C-43E2-286C-9391-572A34E968B3}"/>
              </a:ext>
            </a:extLst>
          </p:cNvPr>
          <p:cNvCxnSpPr/>
          <p:nvPr/>
        </p:nvCxnSpPr>
        <p:spPr>
          <a:xfrm flipV="1">
            <a:off x="-18369" y="4110717"/>
            <a:ext cx="4547507" cy="103482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D95B4F3-183C-09BE-A9F5-10BAC487A4B6}"/>
              </a:ext>
            </a:extLst>
          </p:cNvPr>
          <p:cNvCxnSpPr>
            <a:cxnSpLocks/>
          </p:cNvCxnSpPr>
          <p:nvPr/>
        </p:nvCxnSpPr>
        <p:spPr>
          <a:xfrm>
            <a:off x="4492398" y="4114800"/>
            <a:ext cx="4547507" cy="85316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B97F9B2A-31D0-ADE2-8776-CC17F168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>
                <a:highlight>
                  <a:srgbClr val="F8E71C"/>
                </a:highlight>
              </a:rPr>
              <a:t>Idea: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61FFE36-CC5E-32A3-75BF-5814085FE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</p:spPr>
        <p:txBody>
          <a:bodyPr/>
          <a:lstStyle/>
          <a:p>
            <a:r>
              <a:rPr lang="en-US"/>
              <a:t>Run many independent GP runs at the same time (in Parallel)</a:t>
            </a:r>
          </a:p>
          <a:p>
            <a:pPr>
              <a:lnSpc>
                <a:spcPct val="114999"/>
              </a:lnSpc>
            </a:pPr>
            <a:r>
              <a:rPr lang="en-US"/>
              <a:t>Compare fittest individuals between the program's populations</a:t>
            </a:r>
          </a:p>
          <a:p>
            <a:pPr>
              <a:lnSpc>
                <a:spcPct val="114999"/>
              </a:lnSpc>
            </a:pPr>
            <a:r>
              <a:rPr lang="en-US"/>
              <a:t>Prunes least fit populations</a:t>
            </a:r>
          </a:p>
          <a:p>
            <a:pPr>
              <a:lnSpc>
                <a:spcPct val="114999"/>
              </a:lnSpc>
            </a:pPr>
            <a:r>
              <a:rPr lang="en-US"/>
              <a:t>No sharing of individuals between populations </a:t>
            </a:r>
          </a:p>
          <a:p>
            <a:pPr>
              <a:lnSpc>
                <a:spcPct val="114999"/>
              </a:lnSpc>
            </a:pPr>
            <a:endParaRPr lang="en-US"/>
          </a:p>
        </p:txBody>
      </p:sp>
      <p:pic>
        <p:nvPicPr>
          <p:cNvPr id="4" name="Picture 3" descr="Egyptian pyramids - Wikipedia">
            <a:extLst>
              <a:ext uri="{FF2B5EF4-FFF2-40B4-BE49-F238E27FC236}">
                <a16:creationId xmlns:a16="http://schemas.microsoft.com/office/drawing/2014/main" id="{87BE707D-8B99-4EEC-409D-55F2E9634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636" y="-2194127"/>
            <a:ext cx="2743200" cy="18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4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Pseudo Code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67925"/>
            <a:ext cx="8839200" cy="229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aph of a number of population&#10;&#10;Description automatically generated">
            <a:extLst>
              <a:ext uri="{FF2B5EF4-FFF2-40B4-BE49-F238E27FC236}">
                <a16:creationId xmlns:a16="http://schemas.microsoft.com/office/drawing/2014/main" id="{9B5E4915-FFDA-0395-8188-6CF864871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296" y="137719"/>
            <a:ext cx="2011912" cy="15819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/>
          <p:nvPr/>
        </p:nvSpPr>
        <p:spPr>
          <a:xfrm>
            <a:off x="562800" y="0"/>
            <a:ext cx="8018400" cy="5143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224" name="Google Shape;224;p20"/>
          <p:cNvCxnSpPr/>
          <p:nvPr/>
        </p:nvCxnSpPr>
        <p:spPr>
          <a:xfrm rot="10800000" flipH="1">
            <a:off x="1322875" y="4135000"/>
            <a:ext cx="64941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20"/>
          <p:cNvCxnSpPr/>
          <p:nvPr/>
        </p:nvCxnSpPr>
        <p:spPr>
          <a:xfrm rot="10800000" flipH="1">
            <a:off x="2146200" y="3108200"/>
            <a:ext cx="4866000" cy="1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20"/>
          <p:cNvCxnSpPr/>
          <p:nvPr/>
        </p:nvCxnSpPr>
        <p:spPr>
          <a:xfrm>
            <a:off x="2988050" y="2090700"/>
            <a:ext cx="321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20"/>
          <p:cNvCxnSpPr/>
          <p:nvPr/>
        </p:nvCxnSpPr>
        <p:spPr>
          <a:xfrm>
            <a:off x="3811375" y="980600"/>
            <a:ext cx="15264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20"/>
          <p:cNvCxnSpPr/>
          <p:nvPr/>
        </p:nvCxnSpPr>
        <p:spPr>
          <a:xfrm flipH="1">
            <a:off x="2192375" y="4162900"/>
            <a:ext cx="18600" cy="94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20"/>
          <p:cNvCxnSpPr/>
          <p:nvPr/>
        </p:nvCxnSpPr>
        <p:spPr>
          <a:xfrm>
            <a:off x="7049175" y="4153650"/>
            <a:ext cx="27900" cy="99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20"/>
          <p:cNvCxnSpPr/>
          <p:nvPr/>
        </p:nvCxnSpPr>
        <p:spPr>
          <a:xfrm>
            <a:off x="5433875" y="4135000"/>
            <a:ext cx="9300" cy="102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20"/>
          <p:cNvCxnSpPr/>
          <p:nvPr/>
        </p:nvCxnSpPr>
        <p:spPr>
          <a:xfrm flipH="1">
            <a:off x="3811363" y="4162850"/>
            <a:ext cx="16500" cy="99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20"/>
          <p:cNvCxnSpPr/>
          <p:nvPr/>
        </p:nvCxnSpPr>
        <p:spPr>
          <a:xfrm flipH="1">
            <a:off x="3080500" y="3126800"/>
            <a:ext cx="9300" cy="100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20"/>
          <p:cNvCxnSpPr/>
          <p:nvPr/>
        </p:nvCxnSpPr>
        <p:spPr>
          <a:xfrm>
            <a:off x="4764225" y="3126800"/>
            <a:ext cx="0" cy="99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20"/>
          <p:cNvCxnSpPr/>
          <p:nvPr/>
        </p:nvCxnSpPr>
        <p:spPr>
          <a:xfrm>
            <a:off x="6244350" y="3117550"/>
            <a:ext cx="0" cy="103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20"/>
          <p:cNvCxnSpPr/>
          <p:nvPr/>
        </p:nvCxnSpPr>
        <p:spPr>
          <a:xfrm flipH="1">
            <a:off x="3940825" y="2099950"/>
            <a:ext cx="9300" cy="103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20"/>
          <p:cNvCxnSpPr/>
          <p:nvPr/>
        </p:nvCxnSpPr>
        <p:spPr>
          <a:xfrm>
            <a:off x="5393275" y="2099950"/>
            <a:ext cx="36900" cy="99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20"/>
          <p:cNvCxnSpPr/>
          <p:nvPr/>
        </p:nvCxnSpPr>
        <p:spPr>
          <a:xfrm>
            <a:off x="4616200" y="989850"/>
            <a:ext cx="36900" cy="111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8" name="Google Shape;238;p20"/>
          <p:cNvSpPr txBox="1"/>
          <p:nvPr/>
        </p:nvSpPr>
        <p:spPr>
          <a:xfrm>
            <a:off x="4158500" y="4366400"/>
            <a:ext cx="878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Pop. 3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Fittest: 10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39" name="Google Shape;239;p20"/>
          <p:cNvSpPr txBox="1"/>
          <p:nvPr/>
        </p:nvSpPr>
        <p:spPr>
          <a:xfrm>
            <a:off x="2645800" y="4412675"/>
            <a:ext cx="878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Pop. 2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Fittest: 5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40" name="Google Shape;240;p20"/>
          <p:cNvSpPr txBox="1"/>
          <p:nvPr/>
        </p:nvSpPr>
        <p:spPr>
          <a:xfrm>
            <a:off x="1174375" y="4412675"/>
            <a:ext cx="878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Pop. 1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Fitness: 2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41" name="Google Shape;241;p20"/>
          <p:cNvSpPr txBox="1"/>
          <p:nvPr/>
        </p:nvSpPr>
        <p:spPr>
          <a:xfrm>
            <a:off x="5806825" y="4412675"/>
            <a:ext cx="878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Pop. 4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Fittest: 9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42" name="Google Shape;242;p20"/>
          <p:cNvSpPr txBox="1"/>
          <p:nvPr/>
        </p:nvSpPr>
        <p:spPr>
          <a:xfrm>
            <a:off x="7205500" y="4366400"/>
            <a:ext cx="878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Pop. 5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Fittest: 3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101608" y="62077"/>
            <a:ext cx="2604516" cy="20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err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num_pop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= 5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err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pop_size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= 50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err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prune_ratio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= 0.2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err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num_gen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= 10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r>
              <a:rPr lang="en" sz="1800" err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</a:rPr>
              <a:t>max_generations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</a:rPr>
              <a:t>: 50</a:t>
            </a:r>
          </a:p>
          <a:p>
            <a:endParaRPr lang="en"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Number of populations to prune 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= </a:t>
            </a:r>
            <a:r>
              <a:rPr lang="en" sz="1800" err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roundUp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(pr*np) = 1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4" name="Google Shape;244;p20"/>
          <p:cNvSpPr txBox="1"/>
          <p:nvPr/>
        </p:nvSpPr>
        <p:spPr>
          <a:xfrm>
            <a:off x="8057525" y="3950125"/>
            <a:ext cx="971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10th gen</a:t>
            </a:r>
            <a:endParaRPr sz="12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5" name="Google Shape;245;p20"/>
          <p:cNvSpPr txBox="1"/>
          <p:nvPr/>
        </p:nvSpPr>
        <p:spPr>
          <a:xfrm>
            <a:off x="7312575" y="2909300"/>
            <a:ext cx="971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20th gen</a:t>
            </a:r>
            <a:endParaRPr sz="12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6" name="Google Shape;246;p20"/>
          <p:cNvSpPr txBox="1"/>
          <p:nvPr/>
        </p:nvSpPr>
        <p:spPr>
          <a:xfrm>
            <a:off x="6521375" y="1882500"/>
            <a:ext cx="971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30th gen</a:t>
            </a:r>
            <a:endParaRPr sz="12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5760475" y="734875"/>
            <a:ext cx="971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40th gen</a:t>
            </a:r>
            <a:endParaRPr sz="12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8" name="Google Shape;248;p20"/>
          <p:cNvSpPr txBox="1"/>
          <p:nvPr/>
        </p:nvSpPr>
        <p:spPr>
          <a:xfrm>
            <a:off x="5198025" y="73175"/>
            <a:ext cx="971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50th gen</a:t>
            </a:r>
            <a:endParaRPr sz="12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1114225" y="4153625"/>
            <a:ext cx="999000" cy="11010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0" name="Google Shape;250;p20"/>
          <p:cNvSpPr txBox="1"/>
          <p:nvPr/>
        </p:nvSpPr>
        <p:spPr>
          <a:xfrm>
            <a:off x="1984125" y="3367225"/>
            <a:ext cx="878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Pop. 2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Fittest: 5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51" name="Google Shape;251;p20"/>
          <p:cNvSpPr txBox="1"/>
          <p:nvPr/>
        </p:nvSpPr>
        <p:spPr>
          <a:xfrm>
            <a:off x="3487663" y="3358050"/>
            <a:ext cx="878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Pop. 3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Fittest: 11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52" name="Google Shape;252;p20"/>
          <p:cNvSpPr txBox="1"/>
          <p:nvPr/>
        </p:nvSpPr>
        <p:spPr>
          <a:xfrm>
            <a:off x="5064938" y="3339450"/>
            <a:ext cx="878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Pop. 4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Fittest: 9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6438650" y="3367225"/>
            <a:ext cx="878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Pop. 5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Fittest: 4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6318968" y="3079625"/>
            <a:ext cx="999000" cy="11010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2802575" y="2372500"/>
            <a:ext cx="878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Pop. 2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Fittest: 15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4324825" y="2326525"/>
            <a:ext cx="878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Pop. 3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Fittest: 11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5578238" y="2351688"/>
            <a:ext cx="878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Pop. 4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Fittest: 12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4160758" y="2063000"/>
            <a:ext cx="999000" cy="11010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9" name="Google Shape;259;p20"/>
          <p:cNvSpPr txBox="1"/>
          <p:nvPr/>
        </p:nvSpPr>
        <p:spPr>
          <a:xfrm>
            <a:off x="3574800" y="1366763"/>
            <a:ext cx="878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Pop. 2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Fittest: 15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4815788" y="1366750"/>
            <a:ext cx="878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Pop. 4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Fittest: 16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3428913" y="1084853"/>
            <a:ext cx="999000" cy="11010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4232338" y="326125"/>
            <a:ext cx="8787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Pop. 4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Fittest: 20</a:t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FA98E97-3107-E91A-E69B-1D323E63E00F}"/>
              </a:ext>
            </a:extLst>
          </p:cNvPr>
          <p:cNvCxnSpPr/>
          <p:nvPr/>
        </p:nvCxnSpPr>
        <p:spPr>
          <a:xfrm>
            <a:off x="3584120" y="379639"/>
            <a:ext cx="567419" cy="138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3159608-47AD-9E82-2717-50F9CFF0F439}"/>
              </a:ext>
            </a:extLst>
          </p:cNvPr>
          <p:cNvSpPr txBox="1"/>
          <p:nvPr/>
        </p:nvSpPr>
        <p:spPr>
          <a:xfrm>
            <a:off x="2867704" y="132669"/>
            <a:ext cx="87766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Our best fit population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88E4B-917E-1B5D-BEB5-BB9A93E0BCC0}"/>
              </a:ext>
            </a:extLst>
          </p:cNvPr>
          <p:cNvSpPr txBox="1"/>
          <p:nvPr/>
        </p:nvSpPr>
        <p:spPr>
          <a:xfrm>
            <a:off x="6579107" y="195943"/>
            <a:ext cx="231408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NOTE: For this example, bigger fitness values is better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/>
      <p:bldP spid="251" grpId="0"/>
      <p:bldP spid="252" grpId="0"/>
      <p:bldP spid="253" grpId="0"/>
      <p:bldP spid="254" grpId="0" animBg="1"/>
      <p:bldP spid="255" grpId="0"/>
      <p:bldP spid="256" grpId="0"/>
      <p:bldP spid="257" grpId="0"/>
      <p:bldP spid="258" grpId="0" animBg="1"/>
      <p:bldP spid="259" grpId="0"/>
      <p:bldP spid="260" grpId="0"/>
      <p:bldP spid="261" grpId="0" animBg="1"/>
      <p:bldP spid="2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lines and dots&#10;&#10;Description automatically generated">
            <a:extLst>
              <a:ext uri="{FF2B5EF4-FFF2-40B4-BE49-F238E27FC236}">
                <a16:creationId xmlns:a16="http://schemas.microsoft.com/office/drawing/2014/main" id="{5ADC2F4A-1148-4F67-69FE-3A1AF0707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02" y="-1225"/>
            <a:ext cx="922282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567248-35A8-29D1-5613-91CC627C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highlight>
                  <a:srgbClr val="F8E71C"/>
                </a:highlight>
              </a:rPr>
              <a:t>Pros of Pyramid Search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CBB5F-8A2C-D7F1-19FF-2ECF84E22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08" y="1287991"/>
            <a:ext cx="9038184" cy="3593592"/>
          </a:xfrm>
        </p:spPr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Great for large scale problems or if the problems have a complex fitness landscapes with multiple local optima</a:t>
            </a:r>
          </a:p>
          <a:p>
            <a:pPr>
              <a:lnSpc>
                <a:spcPct val="114999"/>
              </a:lnSpc>
            </a:pPr>
            <a:endParaRPr lang="en-US">
              <a:highlight>
                <a:srgbClr val="FFFF00"/>
              </a:highlight>
            </a:endParaRPr>
          </a:p>
          <a:p>
            <a:pPr>
              <a:lnSpc>
                <a:spcPct val="114999"/>
              </a:lnSpc>
            </a:pPr>
            <a:r>
              <a:rPr lang="en-US">
                <a:highlight>
                  <a:srgbClr val="FFFF00"/>
                </a:highlight>
              </a:rPr>
              <a:t>It is faster than running multiple vanilla GP runs because it prunes out worst fit runs</a:t>
            </a:r>
          </a:p>
          <a:p>
            <a:pPr>
              <a:lnSpc>
                <a:spcPct val="114999"/>
              </a:lnSpc>
            </a:pPr>
            <a:endParaRPr lang="en-US">
              <a:highlight>
                <a:srgbClr val="FFFF00"/>
              </a:highlight>
            </a:endParaRPr>
          </a:p>
          <a:p>
            <a:pPr>
              <a:lnSpc>
                <a:spcPct val="114999"/>
              </a:lnSpc>
            </a:pPr>
            <a:r>
              <a:rPr lang="en-US">
                <a:highlight>
                  <a:srgbClr val="FFFF00"/>
                </a:highlight>
              </a:rPr>
              <a:t>It has a higher probability of success with fewer evaluations</a:t>
            </a:r>
          </a:p>
          <a:p>
            <a:pPr marL="114300" indent="0">
              <a:lnSpc>
                <a:spcPct val="114999"/>
              </a:lnSpc>
              <a:buNone/>
            </a:pPr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4552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ne cube with a face drawn on it next to a pyramid&#10;&#10;Description automatically generated">
            <a:extLst>
              <a:ext uri="{FF2B5EF4-FFF2-40B4-BE49-F238E27FC236}">
                <a16:creationId xmlns:a16="http://schemas.microsoft.com/office/drawing/2014/main" id="{35DD0C90-A81D-5017-EB0D-FF3127B2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4" y="-1323"/>
            <a:ext cx="9145970" cy="5145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8303B-DFC9-1470-B761-19204ABF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highlight>
                  <a:srgbClr val="FFFF00"/>
                </a:highlight>
              </a:rPr>
              <a:t>Cons of Pyramid 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0AC4A-704C-7F34-5EF4-142BD8302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There are now more parameters to consider and to optimize </a:t>
            </a:r>
          </a:p>
          <a:p>
            <a:pPr>
              <a:lnSpc>
                <a:spcPct val="114999"/>
              </a:lnSpc>
            </a:pPr>
            <a:endParaRPr lang="en-US">
              <a:highlight>
                <a:srgbClr val="FFFF00"/>
              </a:highlight>
            </a:endParaRPr>
          </a:p>
          <a:p>
            <a:pPr>
              <a:lnSpc>
                <a:spcPct val="114999"/>
              </a:lnSpc>
            </a:pPr>
            <a:r>
              <a:rPr lang="en-US">
                <a:highlight>
                  <a:srgbClr val="FFFF00"/>
                </a:highlight>
              </a:rPr>
              <a:t>Pyramid Search has to maintain multiple runs so it increases the memory demand</a:t>
            </a:r>
          </a:p>
          <a:p>
            <a:pPr lvl="1">
              <a:lnSpc>
                <a:spcPct val="114999"/>
              </a:lnSpc>
              <a:buSzPts val="1800"/>
            </a:pPr>
            <a:r>
              <a:rPr lang="en-US">
                <a:highlight>
                  <a:srgbClr val="FFFF00"/>
                </a:highlight>
              </a:rPr>
              <a:t>Depends on setup and intention, running the same number of subpopulations, pyramid search uses less memory vs running all to completion</a:t>
            </a:r>
          </a:p>
          <a:p>
            <a:pPr lvl="1">
              <a:lnSpc>
                <a:spcPct val="114999"/>
              </a:lnSpc>
              <a:buSzPts val="1800"/>
            </a:pPr>
            <a:r>
              <a:rPr lang="en-US">
                <a:highlight>
                  <a:srgbClr val="FFFF00"/>
                </a:highlight>
              </a:rPr>
              <a:t>Pyramid search's increased memory requirements comes from having to run many subpopulations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203054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23E1-E214-CA75-EBD7-5A659CD3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9" y="375451"/>
            <a:ext cx="3898905" cy="572700"/>
          </a:xfrm>
        </p:spPr>
        <p:txBody>
          <a:bodyPr>
            <a:normAutofit/>
          </a:bodyPr>
          <a:lstStyle/>
          <a:p>
            <a:r>
              <a:rPr lang="en-US" sz="1800">
                <a:highlight>
                  <a:srgbClr val="F8E71C"/>
                </a:highlight>
              </a:rPr>
              <a:t>Pyramid Search vs normal paper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752F0-CAB6-ABDC-45A1-3E215E3A6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73" y="791784"/>
            <a:ext cx="4356106" cy="229616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400"/>
              <a:t>Pyramid search has high probability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US" sz="1400"/>
              <a:t>of success with fewer evaluations</a:t>
            </a:r>
          </a:p>
          <a:p>
            <a:pPr marL="114300" indent="0">
              <a:lnSpc>
                <a:spcPct val="114999"/>
              </a:lnSpc>
              <a:buNone/>
            </a:pPr>
            <a:endParaRPr lang="en-US" sz="1400"/>
          </a:p>
          <a:p>
            <a:pPr marL="114300" indent="0">
              <a:lnSpc>
                <a:spcPct val="114999"/>
              </a:lnSpc>
              <a:buNone/>
            </a:pPr>
            <a:r>
              <a:rPr lang="en-US" sz="1400"/>
              <a:t>"total evaluations" typically refers to the total number of fitness evaluations performed during the execution of the algorithm.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FF1B4-3D6C-48F1-9CFA-68C121E05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369" y="109653"/>
            <a:ext cx="3329264" cy="2529510"/>
          </a:xfrm>
          <a:prstGeom prst="rect">
            <a:avLst/>
          </a:prstGeom>
        </p:spPr>
      </p:pic>
      <p:pic>
        <p:nvPicPr>
          <p:cNvPr id="6" name="Picture 5" descr="A table with numbers and numbers&#10;&#10;Description automatically generated">
            <a:extLst>
              <a:ext uri="{FF2B5EF4-FFF2-40B4-BE49-F238E27FC236}">
                <a16:creationId xmlns:a16="http://schemas.microsoft.com/office/drawing/2014/main" id="{CAFCE3BC-E3E4-6983-87AA-CFE349592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844" y="2764224"/>
            <a:ext cx="3269974" cy="2180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16580-497C-288D-D73D-D0DA09500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63" y="2924604"/>
            <a:ext cx="4572000" cy="202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1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network of lines and dots&#10;&#10;Description automatically generated">
            <a:extLst>
              <a:ext uri="{FF2B5EF4-FFF2-40B4-BE49-F238E27FC236}">
                <a16:creationId xmlns:a16="http://schemas.microsoft.com/office/drawing/2014/main" id="{02349962-8F7C-157E-91DB-442919F56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" y="-3174"/>
            <a:ext cx="9144000" cy="5148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ECFB1A-E045-805E-7A00-9E7C8CA4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highlight>
                  <a:srgbClr val="F8E71C"/>
                </a:highlight>
              </a:rPr>
              <a:t>WE IMPLEMENTED IT!!!!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69B2D-7FFE-6555-B07B-9AE5C9F76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034" y="1555543"/>
            <a:ext cx="6040699" cy="236529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>
                <a:highlight>
                  <a:srgbClr val="FFFF00"/>
                </a:highlight>
              </a:rPr>
              <a:t>The parameters the paper used </a:t>
            </a:r>
          </a:p>
          <a:p>
            <a:pPr>
              <a:lnSpc>
                <a:spcPct val="114999"/>
              </a:lnSpc>
            </a:pPr>
            <a:r>
              <a:rPr lang="en-US">
                <a:highlight>
                  <a:srgbClr val="FFFF00"/>
                </a:highlight>
              </a:rPr>
              <a:t>Variables</a:t>
            </a:r>
          </a:p>
          <a:p>
            <a:pPr>
              <a:lnSpc>
                <a:spcPct val="100000"/>
              </a:lnSpc>
              <a:buSzPts val="1800"/>
            </a:pPr>
            <a:r>
              <a:rPr lang="en" err="1">
                <a:highlight>
                  <a:srgbClr val="FFFF00"/>
                </a:highlight>
              </a:rPr>
              <a:t>num_pop</a:t>
            </a:r>
            <a:r>
              <a:rPr lang="en">
                <a:highlight>
                  <a:srgbClr val="FFFF00"/>
                </a:highlight>
              </a:rPr>
              <a:t> = 10</a:t>
            </a:r>
            <a:endParaRPr lang="en-US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buSzPts val="1800"/>
            </a:pPr>
            <a:r>
              <a:rPr lang="en" err="1">
                <a:highlight>
                  <a:srgbClr val="FFFF00"/>
                </a:highlight>
              </a:rPr>
              <a:t>pop_size</a:t>
            </a:r>
            <a:r>
              <a:rPr lang="en">
                <a:highlight>
                  <a:srgbClr val="FFFF00"/>
                </a:highlight>
              </a:rPr>
              <a:t> = 50</a:t>
            </a:r>
            <a:endParaRPr lang="en-US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buSzPts val="1800"/>
            </a:pPr>
            <a:r>
              <a:rPr lang="en" err="1">
                <a:highlight>
                  <a:srgbClr val="FFFF00"/>
                </a:highlight>
              </a:rPr>
              <a:t>prune_ratio</a:t>
            </a:r>
            <a:r>
              <a:rPr lang="en">
                <a:highlight>
                  <a:srgbClr val="FFFF00"/>
                </a:highlight>
              </a:rPr>
              <a:t> = 0.2</a:t>
            </a:r>
            <a:endParaRPr lang="en-US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buSzPts val="1800"/>
            </a:pPr>
            <a:r>
              <a:rPr lang="en" err="1">
                <a:highlight>
                  <a:srgbClr val="FFFF00"/>
                </a:highlight>
              </a:rPr>
              <a:t>num_gen</a:t>
            </a:r>
            <a:r>
              <a:rPr lang="en">
                <a:highlight>
                  <a:srgbClr val="FFFF00"/>
                </a:highlight>
              </a:rPr>
              <a:t> = 10</a:t>
            </a:r>
            <a:endParaRPr lang="en-US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buSzPts val="1800"/>
            </a:pPr>
            <a:r>
              <a:rPr lang="en" err="1">
                <a:highlight>
                  <a:srgbClr val="FFFF00"/>
                </a:highlight>
              </a:rPr>
              <a:t>max_generations</a:t>
            </a:r>
            <a:r>
              <a:rPr lang="en">
                <a:highlight>
                  <a:srgbClr val="FFFF00"/>
                </a:highlight>
              </a:rPr>
              <a:t>: 100</a:t>
            </a:r>
            <a:endParaRPr lang="en-US">
              <a:highlight>
                <a:srgbClr val="FFFF00"/>
              </a:highlight>
            </a:endParaRPr>
          </a:p>
          <a:p>
            <a:pPr marL="114300" indent="0">
              <a:lnSpc>
                <a:spcPct val="100000"/>
              </a:lnSpc>
              <a:buSzPts val="1800"/>
              <a:buNone/>
            </a:pPr>
            <a:endParaRPr lang="en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buSzPts val="1800"/>
            </a:pPr>
            <a:endParaRPr lang="en">
              <a:highlight>
                <a:srgbClr val="FFFF00"/>
              </a:highlight>
            </a:endParaRPr>
          </a:p>
          <a:p>
            <a:pPr lvl="1">
              <a:lnSpc>
                <a:spcPct val="114999"/>
              </a:lnSpc>
              <a:buSzPts val="1800"/>
            </a:pPr>
            <a:endParaRPr lang="en-US">
              <a:highlight>
                <a:srgbClr val="FFFF00"/>
              </a:highlight>
            </a:endParaRPr>
          </a:p>
          <a:p>
            <a:pPr lvl="1">
              <a:lnSpc>
                <a:spcPct val="114999"/>
              </a:lnSpc>
              <a:buSzPts val="1800"/>
            </a:pPr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2016C-8A37-2456-61C8-D0998B649256}"/>
              </a:ext>
            </a:extLst>
          </p:cNvPr>
          <p:cNvSpPr txBox="1"/>
          <p:nvPr/>
        </p:nvSpPr>
        <p:spPr>
          <a:xfrm>
            <a:off x="428340" y="4029309"/>
            <a:ext cx="83635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Before we implemented it we were looking for a speedup, an improvement in premature convergence, overall fitness results and memory consumption</a:t>
            </a:r>
          </a:p>
        </p:txBody>
      </p:sp>
    </p:spTree>
    <p:extLst>
      <p:ext uri="{BB962C8B-B14F-4D97-AF65-F5344CB8AC3E}">
        <p14:creationId xmlns:p14="http://schemas.microsoft.com/office/powerpoint/2010/main" val="2031099545"/>
      </p:ext>
    </p:extLst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16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Pop</vt:lpstr>
      <vt:lpstr>Advanced Training Strategies: Pyramid Search</vt:lpstr>
      <vt:lpstr>PowerPoint Presentation</vt:lpstr>
      <vt:lpstr>Idea:</vt:lpstr>
      <vt:lpstr>Pseudo Code</vt:lpstr>
      <vt:lpstr>PowerPoint Presentation</vt:lpstr>
      <vt:lpstr>Pros of Pyramid Search</vt:lpstr>
      <vt:lpstr>Cons of Pyramid Search</vt:lpstr>
      <vt:lpstr>Pyramid Search vs normal paper comparison</vt:lpstr>
      <vt:lpstr>WE IMPLEMENTED IT!!!!</vt:lpstr>
      <vt:lpstr>Assignment 1 Part B</vt:lpstr>
      <vt:lpstr>Assignment 1 Part B Cont.</vt:lpstr>
      <vt:lpstr>Applying Pyramid Search To Assignment 1</vt:lpstr>
      <vt:lpstr>Applying Pyramid Search To Assignment 1 Cont.</vt:lpstr>
      <vt:lpstr>Conclusions</vt:lpstr>
      <vt:lpstr>References</vt:lpstr>
      <vt:lpstr>The MAX Problem from the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Training Strategies: Pyramid Scheme</dc:title>
  <cp:revision>8</cp:revision>
  <dcterms:modified xsi:type="dcterms:W3CDTF">2024-04-04T03:32:08Z</dcterms:modified>
</cp:coreProperties>
</file>